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77" r:id="rId2"/>
    <p:sldId id="259" r:id="rId3"/>
    <p:sldId id="262" r:id="rId4"/>
    <p:sldId id="265" r:id="rId5"/>
    <p:sldId id="278" r:id="rId6"/>
    <p:sldId id="264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366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>
        <p:scale>
          <a:sx n="90" d="100"/>
          <a:sy n="90" d="100"/>
        </p:scale>
        <p:origin x="-2244" y="-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BAD33-3C54-49DE-AFB1-FFE270CD762A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613DD-CDB9-42AF-A9D7-A53B64BEFC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55;&#1045;&#1044;&#1057;&#1054;&#1042;&#1045;&#1058;_1.docx" TargetMode="Externa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&#1084;&#1086;&#1076;&#1077;&#1083;&#1100;%202.docx" TargetMode="External"/><Relationship Id="rId5" Type="http://schemas.openxmlformats.org/officeDocument/2006/relationships/hyperlink" Target="&#1089;&#1072;&#1084;&#1086;&#1072;&#1085;&#1072;&#1083;&#1080;&#1079;.doc" TargetMode="External"/><Relationship Id="rId4" Type="http://schemas.openxmlformats.org/officeDocument/2006/relationships/hyperlink" Target="&#1089;&#1093;&#1077;&#1084;&#1072;%20&#1072;&#1085;&#1072;&#1083;&#1080;&#1079;&#1072;%20&#1091;&#1088;&#1086;&#1082;&#1072;.doc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12" Type="http://schemas.openxmlformats.org/officeDocument/2006/relationships/hyperlink" Target="&#1087;&#1086;&#1088;&#1090;&#1092;&#1086;&#1083;&#1080;&#1086;.doc" TargetMode="Externa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16.xml"/><Relationship Id="rId5" Type="http://schemas.openxmlformats.org/officeDocument/2006/relationships/slide" Target="slide10.xml"/><Relationship Id="rId10" Type="http://schemas.openxmlformats.org/officeDocument/2006/relationships/slide" Target="slide15.xml"/><Relationship Id="rId4" Type="http://schemas.openxmlformats.org/officeDocument/2006/relationships/slide" Target="slide9.xml"/><Relationship Id="rId9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7030A0"/>
                </a:solidFill>
                <a:latin typeface="Georgia" pitchFamily="18" charset="0"/>
              </a:rPr>
              <a:t>Внутришкольная</a:t>
            </a:r>
            <a:r>
              <a:rPr lang="ru-RU" b="1" dirty="0" smtClean="0">
                <a:solidFill>
                  <a:srgbClr val="7030A0"/>
                </a:solidFill>
                <a:latin typeface="Georgia" pitchFamily="18" charset="0"/>
              </a:rPr>
              <a:t> система учительского роста</a:t>
            </a:r>
            <a:endParaRPr lang="ru-RU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s://ds02.infourok.ru/uploads/ex/0eb4/0005043b-02f0124e/hello_html_m4fc5f853.png"/>
          <p:cNvPicPr>
            <a:picLocks noChangeAspect="1" noChangeArrowheads="1"/>
          </p:cNvPicPr>
          <p:nvPr/>
        </p:nvPicPr>
        <p:blipFill>
          <a:blip r:embed="rId2" cstate="print"/>
          <a:srcRect t="4736" r="7466" b="10468"/>
          <a:stretch>
            <a:fillRect/>
          </a:stretch>
        </p:blipFill>
        <p:spPr bwMode="auto">
          <a:xfrm>
            <a:off x="179512" y="116632"/>
            <a:ext cx="3024336" cy="208823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</p:pic>
      <p:pic>
        <p:nvPicPr>
          <p:cNvPr id="31748" name="Picture 4" descr="http://www.nevyansk.net/get.php?bniu=dufabig/img8582-5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5" y="188640"/>
            <a:ext cx="2824309" cy="2016224"/>
          </a:xfrm>
          <a:prstGeom prst="rect">
            <a:avLst/>
          </a:prstGeom>
          <a:noFill/>
        </p:spPr>
      </p:pic>
      <p:pic>
        <p:nvPicPr>
          <p:cNvPr id="31750" name="Picture 6" descr="http://detsad58.su/wp-content/uploads/2016/06/l_fgos.png"/>
          <p:cNvPicPr>
            <a:picLocks noChangeAspect="1" noChangeArrowheads="1"/>
          </p:cNvPicPr>
          <p:nvPr/>
        </p:nvPicPr>
        <p:blipFill>
          <a:blip r:embed="rId4" cstate="print"/>
          <a:srcRect t="5514" b="6248"/>
          <a:stretch>
            <a:fillRect/>
          </a:stretch>
        </p:blipFill>
        <p:spPr bwMode="auto">
          <a:xfrm>
            <a:off x="1547664" y="3789040"/>
            <a:ext cx="6096000" cy="266429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</p:pic>
      <p:pic>
        <p:nvPicPr>
          <p:cNvPr id="31752" name="Picture 8" descr="http://www.nlisova.ru/upload/rostprodaj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88640"/>
            <a:ext cx="2641349" cy="2060252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Georgia" pitchFamily="18" charset="0"/>
              </a:rPr>
              <a:t>Внутришкольная</a:t>
            </a:r>
            <a:r>
              <a:rPr lang="ru-RU" b="1" dirty="0" smtClean="0">
                <a:solidFill>
                  <a:srgbClr val="0070C0"/>
                </a:solidFill>
                <a:latin typeface="Georgia" pitchFamily="18" charset="0"/>
              </a:rPr>
              <a:t> система учительского роста</a:t>
            </a:r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sz="3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>
              <a:buNone/>
            </a:pPr>
            <a:r>
              <a:rPr lang="ru-RU" sz="4400" b="1" dirty="0" smtClean="0">
                <a:solidFill>
                  <a:srgbClr val="0070C0"/>
                </a:solidFill>
                <a:latin typeface="Georgia" pitchFamily="18" charset="0"/>
              </a:rPr>
              <a:t>Цель:</a:t>
            </a:r>
            <a:r>
              <a:rPr lang="ru-RU" sz="4400" dirty="0" smtClean="0">
                <a:latin typeface="Georgia" pitchFamily="18" charset="0"/>
              </a:rPr>
              <a:t> повышение качества образования через </a:t>
            </a:r>
          </a:p>
          <a:p>
            <a:pPr>
              <a:buNone/>
            </a:pPr>
            <a:r>
              <a:rPr lang="ru-RU" sz="4400" dirty="0" smtClean="0">
                <a:latin typeface="Georgia" pitchFamily="18" charset="0"/>
              </a:rPr>
              <a:t>внедрение </a:t>
            </a:r>
            <a:r>
              <a:rPr lang="ru-RU" sz="4400" dirty="0" err="1" smtClean="0">
                <a:latin typeface="Georgia" pitchFamily="18" charset="0"/>
              </a:rPr>
              <a:t>внутришкольной</a:t>
            </a:r>
            <a:r>
              <a:rPr lang="ru-RU" sz="4400" dirty="0" smtClean="0">
                <a:latin typeface="Georgia" pitchFamily="18" charset="0"/>
              </a:rPr>
              <a:t> системы учительского</a:t>
            </a:r>
          </a:p>
          <a:p>
            <a:pPr>
              <a:buNone/>
            </a:pPr>
            <a:r>
              <a:rPr lang="ru-RU" sz="4400" dirty="0" smtClean="0">
                <a:latin typeface="Georgia" pitchFamily="18" charset="0"/>
              </a:rPr>
              <a:t>роста</a:t>
            </a:r>
          </a:p>
          <a:p>
            <a:pPr>
              <a:buNone/>
            </a:pPr>
            <a:endParaRPr lang="ru-RU" dirty="0" smtClean="0">
              <a:latin typeface="Georgia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Georgia" pitchFamily="18" charset="0"/>
              </a:rPr>
              <a:t>Задачи:</a:t>
            </a:r>
          </a:p>
          <a:p>
            <a:pPr lvl="0"/>
            <a:r>
              <a:rPr lang="ru-RU" dirty="0" smtClean="0">
                <a:latin typeface="Georgia" pitchFamily="18" charset="0"/>
              </a:rPr>
              <a:t>определить ключевые компетенции педагога в соответствии с образовательной программой школы;</a:t>
            </a:r>
          </a:p>
          <a:p>
            <a:pPr lvl="0"/>
            <a:r>
              <a:rPr lang="ru-RU" dirty="0" smtClean="0">
                <a:latin typeface="Georgia" pitchFamily="18" charset="0"/>
              </a:rPr>
              <a:t>разработать механизмы определения профессиональных  затруднений педагогов;</a:t>
            </a:r>
          </a:p>
          <a:p>
            <a:pPr lvl="0"/>
            <a:r>
              <a:rPr lang="ru-RU" dirty="0" smtClean="0">
                <a:latin typeface="Georgia" pitchFamily="18" charset="0"/>
              </a:rPr>
              <a:t>разработать механизмы профессиональной помощи и поддержки;</a:t>
            </a:r>
          </a:p>
          <a:p>
            <a:pPr lvl="0"/>
            <a:r>
              <a:rPr lang="ru-RU" dirty="0" smtClean="0">
                <a:latin typeface="Georgia" pitchFamily="18" charset="0"/>
              </a:rPr>
              <a:t>спроектировать среду профессионального общения и обмена опытом;</a:t>
            </a:r>
          </a:p>
          <a:p>
            <a:r>
              <a:rPr lang="ru-RU" dirty="0" smtClean="0">
                <a:latin typeface="Georgia" pitchFamily="18" charset="0"/>
              </a:rPr>
              <a:t>разработать механизмы стимулирования педагогической деятельности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93610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1200" b="1" dirty="0" smtClean="0">
                <a:latin typeface="Georgia" pitchFamily="18" charset="0"/>
              </a:rPr>
              <a:t>О    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Р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Г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А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Н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И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З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А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Ц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И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О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Н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Н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О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-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П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О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Д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Г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О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Т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О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В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И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Т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Е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Л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Ь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Н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Ы</a:t>
            </a:r>
          </a:p>
          <a:p>
            <a:pPr algn="ctr"/>
            <a:r>
              <a:rPr lang="ru-RU" sz="1200" b="1" dirty="0" smtClean="0">
                <a:latin typeface="Georgia" pitchFamily="18" charset="0"/>
              </a:rPr>
              <a:t>Й</a:t>
            </a:r>
          </a:p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</p:txBody>
      </p:sp>
      <p:sp>
        <p:nvSpPr>
          <p:cNvPr id="6" name="Волна 5"/>
          <p:cNvSpPr/>
          <p:nvPr/>
        </p:nvSpPr>
        <p:spPr>
          <a:xfrm>
            <a:off x="1475656" y="260648"/>
            <a:ext cx="3456384" cy="936104"/>
          </a:xfrm>
          <a:prstGeom prst="wav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Разработка  НПБ</a:t>
            </a:r>
            <a:endParaRPr lang="ru-RU" sz="2800" b="1" dirty="0">
              <a:latin typeface="Georgia" pitchFamily="18" charset="0"/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475656" y="1484784"/>
            <a:ext cx="3456384" cy="936104"/>
          </a:xfrm>
          <a:prstGeom prst="wav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Georgia" pitchFamily="18" charset="0"/>
              </a:rPr>
              <a:t>Разработка корпоративного стандарта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475656" y="2708920"/>
            <a:ext cx="3456384" cy="936104"/>
          </a:xfrm>
          <a:prstGeom prst="wav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Определение оценочных </a:t>
            </a:r>
            <a:r>
              <a:rPr lang="ru-RU" b="1" dirty="0" smtClean="0">
                <a:solidFill>
                  <a:srgbClr val="FF0000"/>
                </a:solidFill>
                <a:latin typeface="Georgia" pitchFamily="18" charset="0"/>
                <a:hlinkClick r:id="rId2" action="ppaction://hlinksldjump"/>
              </a:rPr>
              <a:t>процедур</a:t>
            </a:r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475656" y="4077072"/>
            <a:ext cx="3456384" cy="936104"/>
          </a:xfrm>
          <a:prstGeom prst="wav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Оценка деятельности педагога в рамках ВСОКО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1475656" y="5589240"/>
            <a:ext cx="3456384" cy="936104"/>
          </a:xfrm>
          <a:prstGeom prst="wav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Georgia" pitchFamily="18" charset="0"/>
              </a:rPr>
              <a:t>Выявление педагогических затруднений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64088" y="188640"/>
            <a:ext cx="3600400" cy="11521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1.Требования к  профессиональной  деятельности на соответствие занимаемой должности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2.Должностные инструкции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3.Положение о стимулирующих выплатах</a:t>
            </a:r>
          </a:p>
          <a:p>
            <a:pPr algn="ctr"/>
            <a:endParaRPr lang="ru-RU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6" name="Скругленный прямоугольник 15">
            <a:hlinkClick r:id="rId3" action="ppaction://hlinkfile"/>
          </p:cNvPr>
          <p:cNvSpPr/>
          <p:nvPr/>
        </p:nvSpPr>
        <p:spPr>
          <a:xfrm>
            <a:off x="5364088" y="1484784"/>
            <a:ext cx="3600400" cy="11521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Определение ключевых </a:t>
            </a: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  <a:hlinkClick r:id="rId3" action="ppaction://hlinkfile"/>
              </a:rPr>
              <a:t>компетенций </a:t>
            </a: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педагогов в соответствии с образовательной программой школы</a:t>
            </a:r>
          </a:p>
          <a:p>
            <a:pPr marL="228600" indent="-228600"/>
            <a:endParaRPr lang="ru-RU" sz="12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7" name="Скругленный прямоугольник 16">
            <a:hlinkClick r:id="rId2" action="ppaction://hlinksldjump"/>
          </p:cNvPr>
          <p:cNvSpPr/>
          <p:nvPr/>
        </p:nvSpPr>
        <p:spPr>
          <a:xfrm>
            <a:off x="5364088" y="2780928"/>
            <a:ext cx="3600400" cy="11521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1.Информационные источники, которые могут быть использованы при проведении оценки профессиональной деятельности учителя</a:t>
            </a:r>
            <a:endParaRPr lang="ru-RU" sz="12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364088" y="4149080"/>
            <a:ext cx="3600400" cy="11521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  <a:hlinkClick r:id="rId4" action="ppaction://hlinkfile"/>
              </a:rPr>
              <a:t>Анализ</a:t>
            </a: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 урока и </a:t>
            </a: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  <a:hlinkClick r:id="rId5" action="ppaction://hlinkfile"/>
              </a:rPr>
              <a:t>самоанализ</a:t>
            </a: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 деятельности за учебный год</a:t>
            </a:r>
          </a:p>
          <a:p>
            <a:pPr marL="228600" indent="-228600"/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2.   </a:t>
            </a: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  <a:hlinkClick r:id="rId6" action="ppaction://hlinkfile"/>
              </a:rPr>
              <a:t>Аттестация</a:t>
            </a:r>
            <a:endParaRPr lang="ru-RU" sz="12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64088" y="5517232"/>
            <a:ext cx="3600400" cy="11521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1.Выявление педагогических затруднений я на основе методики В.Д. </a:t>
            </a:r>
            <a:r>
              <a:rPr lang="ru-RU" sz="1200" dirty="0" err="1" smtClean="0">
                <a:solidFill>
                  <a:schemeClr val="tx1"/>
                </a:solidFill>
                <a:latin typeface="Georgia" pitchFamily="18" charset="0"/>
              </a:rPr>
              <a:t>Шадрикова</a:t>
            </a: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 - академика РАО, доктора психологических наук, профессора, директора института содержания образования НИУ-ВШЭ</a:t>
            </a:r>
            <a:endParaRPr lang="ru-RU" sz="12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93610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Georgia" pitchFamily="18" charset="0"/>
            </a:endParaRPr>
          </a:p>
          <a:p>
            <a:pPr algn="ctr"/>
            <a:endParaRPr lang="ru-RU" sz="1200" dirty="0" smtClean="0">
              <a:latin typeface="Georgia" pitchFamily="18" charset="0"/>
            </a:endParaRPr>
          </a:p>
          <a:p>
            <a:pPr algn="ctr"/>
            <a:endParaRPr lang="ru-RU" sz="1200" dirty="0" smtClean="0">
              <a:latin typeface="Georgia" pitchFamily="18" charset="0"/>
            </a:endParaRPr>
          </a:p>
        </p:txBody>
      </p:sp>
      <p:sp>
        <p:nvSpPr>
          <p:cNvPr id="6" name="Волна 5">
            <a:hlinkClick r:id="rId2" action="ppaction://hlinksldjump"/>
          </p:cNvPr>
          <p:cNvSpPr/>
          <p:nvPr/>
        </p:nvSpPr>
        <p:spPr>
          <a:xfrm>
            <a:off x="1475656" y="260648"/>
            <a:ext cx="3456384" cy="936104"/>
          </a:xfrm>
          <a:prstGeom prst="wav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Georgia" pitchFamily="18" charset="0"/>
              </a:rPr>
              <a:t>Курсовая подготовка и серия семинаров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7" name="Волна 6">
            <a:hlinkClick r:id="rId3" action="ppaction://hlinksldjump"/>
          </p:cNvPr>
          <p:cNvSpPr/>
          <p:nvPr/>
        </p:nvSpPr>
        <p:spPr>
          <a:xfrm>
            <a:off x="1475656" y="1268760"/>
            <a:ext cx="3456384" cy="936104"/>
          </a:xfrm>
          <a:prstGeom prst="wav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Представление опыта на городских базовых и методических площадках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475656" y="2348880"/>
            <a:ext cx="3456384" cy="936104"/>
          </a:xfrm>
          <a:prstGeom prst="wav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Разработка и реализация </a:t>
            </a:r>
            <a:r>
              <a:rPr lang="ru-RU" b="1" dirty="0" smtClean="0">
                <a:latin typeface="Georgia" pitchFamily="18" charset="0"/>
                <a:hlinkClick r:id="rId4" action="ppaction://hlinksldjump"/>
              </a:rPr>
              <a:t>п</a:t>
            </a:r>
            <a:r>
              <a:rPr lang="ru-RU" b="1" dirty="0" smtClean="0">
                <a:latin typeface="Georgia" pitchFamily="18" charset="0"/>
                <a:hlinkClick r:id="rId5" action="ppaction://hlinksldjump"/>
              </a:rPr>
              <a:t>р</a:t>
            </a:r>
            <a:r>
              <a:rPr lang="ru-RU" b="1" dirty="0" smtClean="0">
                <a:latin typeface="Georgia" pitchFamily="18" charset="0"/>
                <a:hlinkClick r:id="rId6" action="ppaction://hlinksldjump"/>
              </a:rPr>
              <a:t>о</a:t>
            </a:r>
            <a:r>
              <a:rPr lang="ru-RU" b="1" dirty="0" smtClean="0">
                <a:latin typeface="Georgia" pitchFamily="18" charset="0"/>
                <a:hlinkClick r:id="rId7" action="ppaction://hlinksldjump"/>
              </a:rPr>
              <a:t>е</a:t>
            </a:r>
            <a:r>
              <a:rPr lang="ru-RU" b="1" dirty="0" smtClean="0">
                <a:latin typeface="Georgia" pitchFamily="18" charset="0"/>
                <a:hlinkClick r:id="rId8" action="ppaction://hlinksldjump"/>
              </a:rPr>
              <a:t>к</a:t>
            </a:r>
            <a:r>
              <a:rPr lang="ru-RU" b="1" dirty="0" smtClean="0">
                <a:latin typeface="Georgia" pitchFamily="18" charset="0"/>
                <a:hlinkClick r:id="rId9" action="ppaction://hlinksldjump"/>
              </a:rPr>
              <a:t>т</a:t>
            </a:r>
            <a:r>
              <a:rPr lang="ru-RU" b="1" dirty="0" smtClean="0">
                <a:latin typeface="Georgia" pitchFamily="18" charset="0"/>
                <a:hlinkClick r:id="rId10" action="ppaction://hlinksldjump"/>
              </a:rPr>
              <a:t>о</a:t>
            </a:r>
            <a:r>
              <a:rPr lang="ru-RU" b="1" dirty="0" smtClean="0">
                <a:latin typeface="Georgia" pitchFamily="18" charset="0"/>
                <a:hlinkClick r:id="rId11" action="ppaction://hlinksldjump"/>
              </a:rPr>
              <a:t>в</a:t>
            </a:r>
            <a:r>
              <a:rPr lang="ru-RU" b="1" dirty="0" smtClean="0">
                <a:latin typeface="Georgia" pitchFamily="18" charset="0"/>
              </a:rPr>
              <a:t> 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475656" y="3429000"/>
            <a:ext cx="3456384" cy="936104"/>
          </a:xfrm>
          <a:prstGeom prst="wav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Деятельность целевых групп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10" name="Волна 9">
            <a:hlinkClick r:id="rId12" action="ppaction://hlinkfile"/>
          </p:cNvPr>
          <p:cNvSpPr/>
          <p:nvPr/>
        </p:nvSpPr>
        <p:spPr>
          <a:xfrm>
            <a:off x="1475656" y="4509120"/>
            <a:ext cx="3456384" cy="936104"/>
          </a:xfrm>
          <a:prstGeom prst="wav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latin typeface="Georgia" pitchFamily="18" charset="0"/>
              </a:rPr>
              <a:t>Портфолио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92080" y="260648"/>
            <a:ext cx="3600400" cy="9361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1.Социальное партнерство с КГПУ имени В.П. Астафьева</a:t>
            </a:r>
          </a:p>
          <a:p>
            <a:pPr algn="ctr"/>
            <a:endParaRPr lang="ru-RU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3" name="Волна 12"/>
          <p:cNvSpPr/>
          <p:nvPr/>
        </p:nvSpPr>
        <p:spPr>
          <a:xfrm>
            <a:off x="1475656" y="5661248"/>
            <a:ext cx="3456384" cy="936104"/>
          </a:xfrm>
          <a:prstGeom prst="wav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Georgia" pitchFamily="18" charset="0"/>
              </a:rPr>
              <a:t>Рефлексивный анализ за учебный год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292080" y="1340768"/>
            <a:ext cx="3600400" cy="9361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1.Организация методических площадок на базе МБОУ «СОШ № 6»</a:t>
            </a:r>
          </a:p>
          <a:p>
            <a:pPr algn="ctr"/>
            <a:endParaRPr lang="ru-RU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92080" y="2420888"/>
            <a:ext cx="3600400" cy="9361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1.Педпроекты в рамках ШМО</a:t>
            </a:r>
            <a:endParaRPr lang="ru-RU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292080" y="3501008"/>
            <a:ext cx="3600400" cy="9361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1.Мастер-классы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2. </a:t>
            </a:r>
            <a:r>
              <a:rPr lang="ru-RU" sz="1200" smtClean="0">
                <a:solidFill>
                  <a:schemeClr val="tx1"/>
                </a:solidFill>
                <a:latin typeface="Georgia" pitchFamily="18" charset="0"/>
              </a:rPr>
              <a:t>Мини-семинары</a:t>
            </a:r>
            <a:endParaRPr lang="ru-RU" sz="1200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3.Взаимопосещение уроков</a:t>
            </a:r>
          </a:p>
          <a:p>
            <a:pPr algn="ctr"/>
            <a:endParaRPr lang="ru-RU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92080" y="4581128"/>
            <a:ext cx="3600400" cy="9361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</a:t>
            </a:r>
            <a:r>
              <a:rPr lang="en-US" sz="1200" dirty="0" smtClean="0">
                <a:solidFill>
                  <a:schemeClr val="tx1"/>
                </a:solidFill>
                <a:latin typeface="Georgia" pitchFamily="18" charset="0"/>
              </a:rPr>
              <a:t>Web</a:t>
            </a:r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-страница на сайте школы</a:t>
            </a:r>
          </a:p>
          <a:p>
            <a:pPr algn="ctr"/>
            <a:endParaRPr lang="ru-RU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92080" y="5733256"/>
            <a:ext cx="3600400" cy="9361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Georgia" pitchFamily="18" charset="0"/>
              </a:rPr>
              <a:t>1.Структура рефлексивного анализа</a:t>
            </a:r>
          </a:p>
          <a:p>
            <a:pPr algn="ctr"/>
            <a:endParaRPr lang="ru-RU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116632"/>
            <a:ext cx="4203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 smtClean="0">
              <a:latin typeface="Georgia" pitchFamily="18" charset="0"/>
            </a:endParaRPr>
          </a:p>
          <a:p>
            <a:endParaRPr lang="ru-RU" sz="1200" b="1" dirty="0" smtClean="0">
              <a:latin typeface="Georgia" pitchFamily="18" charset="0"/>
            </a:endParaRPr>
          </a:p>
          <a:p>
            <a:endParaRPr lang="ru-RU" sz="1200" b="1" dirty="0" smtClean="0"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В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Н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Е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Д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Р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Е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Н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Ч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Е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С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К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И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Й</a:t>
            </a:r>
          </a:p>
          <a:p>
            <a:endParaRPr lang="ru-RU" sz="20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Э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Т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А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93610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2000" b="1" dirty="0" smtClean="0">
                <a:latin typeface="Georgia" pitchFamily="18" charset="0"/>
              </a:rPr>
              <a:t>Р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Е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Ф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Л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Е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К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С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И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В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Н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Ы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Й</a:t>
            </a:r>
          </a:p>
          <a:p>
            <a:pPr algn="ctr"/>
            <a:endParaRPr lang="ru-RU" sz="2000" b="1" dirty="0" smtClean="0">
              <a:latin typeface="Georgia" pitchFamily="18" charset="0"/>
            </a:endParaRPr>
          </a:p>
          <a:p>
            <a:pPr algn="ctr"/>
            <a:r>
              <a:rPr lang="ru-RU" sz="2000" b="1" dirty="0" smtClean="0">
                <a:latin typeface="Georgia" pitchFamily="18" charset="0"/>
              </a:rPr>
              <a:t>Э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Т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А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П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</p:txBody>
      </p:sp>
      <p:sp>
        <p:nvSpPr>
          <p:cNvPr id="6" name="Волна 5">
            <a:hlinkClick r:id="rId2" action="ppaction://hlinksldjump"/>
          </p:cNvPr>
          <p:cNvSpPr/>
          <p:nvPr/>
        </p:nvSpPr>
        <p:spPr>
          <a:xfrm>
            <a:off x="1547664" y="476672"/>
            <a:ext cx="3456384" cy="1440160"/>
          </a:xfrm>
          <a:prstGeom prst="wav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Положительная динамика в овладении ключевыми компетенциями</a:t>
            </a:r>
            <a:endParaRPr lang="ru-RU" sz="20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6" name="Волна 15">
            <a:hlinkClick r:id="rId2" action="ppaction://hlinksldjump"/>
          </p:cNvPr>
          <p:cNvSpPr/>
          <p:nvPr/>
        </p:nvSpPr>
        <p:spPr>
          <a:xfrm>
            <a:off x="1547664" y="2060848"/>
            <a:ext cx="3456384" cy="1440160"/>
          </a:xfrm>
          <a:prstGeom prst="wav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Применение продуктивных методик и приемов</a:t>
            </a:r>
            <a:endParaRPr lang="ru-RU" sz="20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7" name="Волна 16">
            <a:hlinkClick r:id="rId2" action="ppaction://hlinksldjump"/>
          </p:cNvPr>
          <p:cNvSpPr/>
          <p:nvPr/>
        </p:nvSpPr>
        <p:spPr>
          <a:xfrm>
            <a:off x="1475656" y="3717032"/>
            <a:ext cx="3456384" cy="1440160"/>
          </a:xfrm>
          <a:prstGeom prst="wav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Распространение педагогического опыта</a:t>
            </a:r>
            <a:endParaRPr lang="ru-RU" sz="20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8" name="Волна 17">
            <a:hlinkClick r:id="rId2" action="ppaction://hlinksldjump"/>
          </p:cNvPr>
          <p:cNvSpPr/>
          <p:nvPr/>
        </p:nvSpPr>
        <p:spPr>
          <a:xfrm>
            <a:off x="1475656" y="5085184"/>
            <a:ext cx="3456384" cy="1440160"/>
          </a:xfrm>
          <a:prstGeom prst="wav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Инновационная деятельность</a:t>
            </a:r>
            <a:endParaRPr lang="ru-RU" sz="20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9" name="Блок-схема: извлечение 18"/>
          <p:cNvSpPr/>
          <p:nvPr/>
        </p:nvSpPr>
        <p:spPr>
          <a:xfrm rot="5400000">
            <a:off x="4770022" y="854714"/>
            <a:ext cx="1080120" cy="612068"/>
          </a:xfrm>
          <a:prstGeom prst="flowChartExtra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Блок-схема: извлечение 22"/>
          <p:cNvSpPr/>
          <p:nvPr/>
        </p:nvSpPr>
        <p:spPr>
          <a:xfrm rot="5400000">
            <a:off x="4806026" y="2474894"/>
            <a:ext cx="1008112" cy="612068"/>
          </a:xfrm>
          <a:prstGeom prst="flowChartExtra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извлечение 23"/>
          <p:cNvSpPr/>
          <p:nvPr/>
        </p:nvSpPr>
        <p:spPr>
          <a:xfrm rot="5400000">
            <a:off x="4698014" y="4167082"/>
            <a:ext cx="1080120" cy="612068"/>
          </a:xfrm>
          <a:prstGeom prst="flowChartExtra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извлечение 24"/>
          <p:cNvSpPr/>
          <p:nvPr/>
        </p:nvSpPr>
        <p:spPr>
          <a:xfrm rot="5400000">
            <a:off x="4698014" y="5463226"/>
            <a:ext cx="1080120" cy="612068"/>
          </a:xfrm>
          <a:prstGeom prst="flowChartExtra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516216" y="5445224"/>
            <a:ext cx="1440160" cy="12241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ручное управление 26"/>
          <p:cNvSpPr/>
          <p:nvPr/>
        </p:nvSpPr>
        <p:spPr>
          <a:xfrm>
            <a:off x="5796136" y="188640"/>
            <a:ext cx="2952328" cy="5184576"/>
          </a:xfrm>
          <a:prstGeom prst="flowChartManualOperati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ПОВЫШЕНИЕ</a:t>
            </a:r>
          </a:p>
          <a:p>
            <a:pPr algn="ctr"/>
            <a:endParaRPr lang="ru-RU" sz="1400" b="1" dirty="0" smtClean="0">
              <a:latin typeface="Georgia" pitchFamily="18" charset="0"/>
            </a:endParaRPr>
          </a:p>
          <a:p>
            <a:pPr algn="ctr"/>
            <a:r>
              <a:rPr lang="ru-RU" sz="1400" b="1" dirty="0" smtClean="0">
                <a:latin typeface="Georgia" pitchFamily="18" charset="0"/>
              </a:rPr>
              <a:t>КАЧЕСТВА</a:t>
            </a:r>
          </a:p>
          <a:p>
            <a:pPr algn="ctr"/>
            <a:endParaRPr lang="ru-RU" sz="1400" b="1" dirty="0" smtClean="0">
              <a:latin typeface="Georgia" pitchFamily="18" charset="0"/>
            </a:endParaRPr>
          </a:p>
          <a:p>
            <a:pPr algn="ctr"/>
            <a:r>
              <a:rPr lang="ru-RU" sz="1400" b="1" dirty="0" smtClean="0">
                <a:latin typeface="Georgia" pitchFamily="18" charset="0"/>
              </a:rPr>
              <a:t>ОБРАЗОВАНИЯ</a:t>
            </a:r>
            <a:endParaRPr lang="ru-RU" sz="14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16632"/>
          <a:ext cx="8352928" cy="5755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7704856"/>
              </a:tblGrid>
              <a:tr h="4224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Georgia" pitchFamily="18" charset="0"/>
                        </a:rPr>
                        <a:t>№</a:t>
                      </a:r>
                      <a:endParaRPr lang="ru-RU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eorgia" pitchFamily="18" charset="0"/>
                        </a:rPr>
                        <a:t>Источник информации</a:t>
                      </a:r>
                      <a:endParaRPr lang="ru-RU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Анализ урока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Анализ имеющихся поощрений и наказаний: благодарностей, отзывов, наград, замечаний и др.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Собеседование с педагогом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Результаты самооценки педагога и данные диагностики его компетенций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Результаты опроса удовлетворенности обучающихся и их родителей деятельностью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аттестуемого педагога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Результаты учебной деятельности обучающихся (и их динамика)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Участие обучающихся в олимпиадах, конкурсах, проектах и др., достигнутые при этом результаты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Результаты участия в конкурсах педагогического мастерства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Используемые (созданные!) способы и методы педагогической деятельности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Анализ базовой подготовки, переподготовки и повышения квалификации, в том числе самообразования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Анализ рабочих программ и материалов к урокам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2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smtClean="0"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 marR="876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Анализ результатов мониторинга качества образования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316416" y="6237312"/>
            <a:ext cx="648072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4" y="404666"/>
          <a:ext cx="8352928" cy="6104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2664296"/>
                <a:gridCol w="1944216"/>
                <a:gridCol w="3096344"/>
              </a:tblGrid>
              <a:tr h="853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 CYR"/>
                          <a:ea typeface="Calibri"/>
                          <a:cs typeface="Times New Roman"/>
                        </a:rPr>
                        <a:t>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 CYR"/>
                          <a:ea typeface="Calibri"/>
                          <a:cs typeface="Times New Roman"/>
                        </a:rPr>
                        <a:t>Тема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 CYR"/>
                          <a:ea typeface="Calibri"/>
                          <a:cs typeface="Times New Roman"/>
                        </a:rPr>
                        <a:t>Форма ПК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 CYR"/>
                          <a:ea typeface="Calibri"/>
                          <a:cs typeface="Times New Roman"/>
                        </a:rPr>
                        <a:t>Результат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3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Технология развития критического мышления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Курсовая подготовка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Демонстрация освоения приемов ТРКМ через «Фестиваль открытых уроков»</a:t>
                      </a:r>
                    </a:p>
                  </a:txBody>
                  <a:tcPr marL="68580" marR="68580" marT="0" marB="0"/>
                </a:tc>
              </a:tr>
              <a:tr h="853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Проектная деятельность на уроках и во внеурочное время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Курсовая подготовка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Разработка, реализация проектов различного уровня</a:t>
                      </a:r>
                    </a:p>
                  </a:txBody>
                  <a:tcPr marL="68580" marR="68580" marT="0" marB="0"/>
                </a:tc>
              </a:tr>
              <a:tr h="85380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None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Основы инклюзивного образования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Курсовая подготовка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Решение педагогических ситуаций</a:t>
                      </a:r>
                    </a:p>
                  </a:txBody>
                  <a:tcPr marL="68580" marR="68580" marT="0" marB="0"/>
                </a:tc>
              </a:tr>
              <a:tr h="853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Теория современного урока в соответствии с ФГОС. Технологическая карта урока.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Серия семинаров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Разработка технологических карт уроков. «Фестиваль открытых уроков» в соответствии с технологической картой</a:t>
                      </a:r>
                    </a:p>
                  </a:txBody>
                  <a:tcPr marL="68580" marR="68580" marT="0" marB="0"/>
                </a:tc>
              </a:tr>
              <a:tr h="853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Georgia" pitchFamily="18" charset="0"/>
                          <a:ea typeface="Calibri"/>
                          <a:cs typeface="Times New Roman"/>
                        </a:rPr>
                        <a:t>Научная организация труда в современных условиях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Серия семинаров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Организация педагогической деятельности</a:t>
                      </a:r>
                    </a:p>
                  </a:txBody>
                  <a:tcPr marL="68580" marR="68580" marT="0" marB="0"/>
                </a:tc>
              </a:tr>
              <a:tr h="8538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Georgia" pitchFamily="18" charset="0"/>
                        </a:rPr>
                        <a:t>6.</a:t>
                      </a:r>
                      <a:endParaRPr lang="ru-RU" sz="1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Georgia" pitchFamily="18" charset="0"/>
                        </a:rPr>
                        <a:t>Техники и приемы управления</a:t>
                      </a:r>
                      <a:endParaRPr lang="ru-RU" sz="1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Серия семинаров</a:t>
                      </a:r>
                    </a:p>
                    <a:p>
                      <a:endParaRPr lang="ru-RU" sz="1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Georgia" pitchFamily="18" charset="0"/>
                        </a:rPr>
                        <a:t>Умение принимать управленческие решения (в том числе на уровне класса)</a:t>
                      </a:r>
                      <a:endParaRPr lang="ru-RU" sz="1400" dirty="0"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Управляющая кнопка: назад 2">
            <a:hlinkClick r:id="" action="ppaction://hlinkshowjump?jump=lastslideviewed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404666"/>
          <a:ext cx="8496944" cy="6183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3384376"/>
                <a:gridCol w="2412268"/>
                <a:gridCol w="2124236"/>
              </a:tblGrid>
              <a:tr h="1020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Тема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Форма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Результат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0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Приемы технологии развития критического мышления на уроках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Мастер-классы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Распространение опыта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0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0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Метод проектов на уроках и во внеурочной деятельности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Базовая площадка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Распространение опыта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0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Проектирование современного урока в соответствии с ФГОС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Методическая площадка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Распространение опыта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0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Приемы работы в рамках инклюзии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Мастер-классы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Распространение опыта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Управляющая кнопка: назад 2">
            <a:hlinkClick r:id="rId2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Georgia" pitchFamily="18" charset="0"/>
              </a:rPr>
              <a:t>Проект 1.   </a:t>
            </a:r>
            <a:r>
              <a:rPr lang="ru-RU" sz="3200" b="1" u="sng" dirty="0" smtClean="0">
                <a:solidFill>
                  <a:srgbClr val="FF0000"/>
                </a:solidFill>
                <a:latin typeface="Georgia" pitchFamily="18" charset="0"/>
              </a:rPr>
              <a:t>«Способы введения новых понятий на уроках математики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Изучение приемов введения новых понятий.</a:t>
            </a:r>
          </a:p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/>
            <a:r>
              <a:rPr lang="x-none" sz="2900" smtClean="0">
                <a:latin typeface="Times New Roman" pitchFamily="18" charset="0"/>
                <a:cs typeface="Times New Roman" pitchFamily="18" charset="0"/>
              </a:rPr>
              <a:t>Определить ключевые понятия.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2900" smtClean="0">
                <a:latin typeface="Times New Roman" pitchFamily="18" charset="0"/>
                <a:cs typeface="Times New Roman" pitchFamily="18" charset="0"/>
              </a:rPr>
              <a:t>Определить наиболее эффективные способы введения этих понятий в различных учебниках.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2900" smtClean="0">
                <a:latin typeface="Times New Roman" pitchFamily="18" charset="0"/>
                <a:cs typeface="Times New Roman" pitchFamily="18" charset="0"/>
              </a:rPr>
              <a:t>Адаптировать введение ключевых понятий на уроках.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2900" smtClean="0">
                <a:latin typeface="Times New Roman" pitchFamily="18" charset="0"/>
                <a:cs typeface="Times New Roman" pitchFamily="18" charset="0"/>
              </a:rPr>
              <a:t>Проанализировать результаты возможности применения этого метода.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дидактическо-методической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системы по формированию новых понятий.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Повышение качества знаний обучающихся и среднего балла по результатам реализации образовательных программ по математике.</a:t>
            </a:r>
          </a:p>
          <a:p>
            <a:endParaRPr lang="ru-RU" dirty="0"/>
          </a:p>
        </p:txBody>
      </p:sp>
      <p:pic>
        <p:nvPicPr>
          <p:cNvPr id="8194" name="Picture 2" descr="https://ds02.infourok.ru/uploads/ex/0ec1/000231a0-c692d331/hello_html_31166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556792"/>
            <a:ext cx="4529716" cy="4203576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Проект 2.  </a:t>
            </a:r>
            <a:r>
              <a:rPr lang="ru-RU" sz="2700" b="1" u="sng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«Способы формирования рефлексивных умений у учащихся среднего звена на уроках истории и обществознания»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Изучение способов формирования рефлексивных умений у учащихся.</a:t>
            </a: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Определить ключевые понятия: рефлексия, рефлексивные умения.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Определить особенности становления, условия и этапы формирования рефлексивных умений.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Освоить методы и приёмы формирования рефлексивных умений.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Познакомиться и освоить мониторинг сформированного уровня рефлексивных умений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Проанализировать результаты возможности применения этого метода.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Ожидаемые результаты: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в результате реализации проекта каждый учащийся должен овладеть:</a:t>
            </a: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Навыками кооперативной рефлексии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Навыками интеллектуальной рефлексии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Навыками личностной рефлексии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4400" smtClean="0">
                <a:latin typeface="Times New Roman" pitchFamily="18" charset="0"/>
                <a:cs typeface="Times New Roman" pitchFamily="18" charset="0"/>
              </a:rPr>
              <a:t>Навыками коммуникативной рефлексии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170" name="Picture 2" descr="http://img.scoop.it/8R-NHUnruENRggQzul0Z-oXXXL4j3HpexhjNOf_P3YmryPKwJ94QGRtDb3Sbc6K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4004444" cy="4196657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72816"/>
          </a:xfrm>
          <a:solidFill>
            <a:srgbClr val="7030A0"/>
          </a:solidFill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Проект 3. «</a:t>
            </a:r>
            <a:r>
              <a:rPr lang="ru-RU" sz="3600" b="1" u="sng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Критериальное</a:t>
            </a:r>
            <a:r>
              <a:rPr lang="ru-RU" sz="36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оценивание как педагогическая технология»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endParaRPr lang="ru-RU" b="1" dirty="0" smtClean="0"/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Освоение технологии 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критериального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оценивания.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x-none" sz="3400" smtClean="0">
                <a:latin typeface="Times New Roman" pitchFamily="18" charset="0"/>
                <a:cs typeface="Times New Roman" pitchFamily="18" charset="0"/>
              </a:rPr>
              <a:t>Определить ключевые понятия.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3400" smtClean="0">
                <a:latin typeface="Times New Roman" pitchFamily="18" charset="0"/>
                <a:cs typeface="Times New Roman" pitchFamily="18" charset="0"/>
              </a:rPr>
              <a:t>Определить наиболее эффективные  критерии оценки учебных достижений учащихся.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3400" smtClean="0">
                <a:latin typeface="Times New Roman" pitchFamily="18" charset="0"/>
                <a:cs typeface="Times New Roman" pitchFamily="18" charset="0"/>
              </a:rPr>
              <a:t>Адаптировать критерии оценки учебных достижений учащихся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x-none" sz="3400" smtClean="0">
                <a:latin typeface="Times New Roman" pitchFamily="18" charset="0"/>
                <a:cs typeface="Times New Roman" pitchFamily="18" charset="0"/>
              </a:rPr>
              <a:t>на уроках.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x-none" sz="3400" smtClean="0">
                <a:latin typeface="Times New Roman" pitchFamily="18" charset="0"/>
                <a:cs typeface="Times New Roman" pitchFamily="18" charset="0"/>
              </a:rPr>
              <a:t>Проанализировать результаты возможности применения  технологии.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x-none" sz="3400" smtClean="0">
                <a:latin typeface="Times New Roman" pitchFamily="18" charset="0"/>
                <a:cs typeface="Times New Roman" pitchFamily="18" charset="0"/>
              </a:rPr>
              <a:t>Создание дидактическо-методической системы.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x-none" sz="3400" smtClean="0">
                <a:latin typeface="Times New Roman" pitchFamily="18" charset="0"/>
                <a:cs typeface="Times New Roman" pitchFamily="18" charset="0"/>
              </a:rPr>
              <a:t>Внедрением компетентностного подхода к формированию содержания и организации учебного процесса.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x-none" sz="3400" smtClean="0">
                <a:latin typeface="Times New Roman" pitchFamily="18" charset="0"/>
                <a:cs typeface="Times New Roman" pitchFamily="18" charset="0"/>
              </a:rPr>
              <a:t>Повышение качества знаний обучающихся  по результатам реализации образовательных программ по технологии, изобразительному искусству, музыке.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://kze.docdat.com/tw_files2/urls_3/1019/d-1018689/1018689_html_1348a455.jpg"/>
          <p:cNvPicPr>
            <a:picLocks noChangeAspect="1" noChangeArrowheads="1"/>
          </p:cNvPicPr>
          <p:nvPr/>
        </p:nvPicPr>
        <p:blipFill>
          <a:blip r:embed="rId2" cstate="print"/>
          <a:srcRect b="4884"/>
          <a:stretch>
            <a:fillRect/>
          </a:stretch>
        </p:blipFill>
        <p:spPr bwMode="auto">
          <a:xfrm>
            <a:off x="539552" y="1772816"/>
            <a:ext cx="3770166" cy="4923928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B050"/>
                </a:solidFill>
                <a:latin typeface="Georgia" pitchFamily="18" charset="0"/>
              </a:rPr>
              <a:t/>
            </a:r>
            <a:br>
              <a:rPr lang="ru-RU" sz="3100" b="1" dirty="0" smtClean="0">
                <a:solidFill>
                  <a:srgbClr val="00B050"/>
                </a:solidFill>
                <a:latin typeface="Georgia" pitchFamily="18" charset="0"/>
              </a:rPr>
            </a:br>
            <a:r>
              <a:rPr lang="ru-RU" sz="3100" b="1" dirty="0" smtClean="0">
                <a:solidFill>
                  <a:srgbClr val="00B050"/>
                </a:solidFill>
                <a:latin typeface="Georgia" pitchFamily="18" charset="0"/>
              </a:rPr>
              <a:t>Проект 4. </a:t>
            </a:r>
            <a:r>
              <a:rPr lang="ru-RU" sz="3100" b="1" u="sng" dirty="0" smtClean="0">
                <a:solidFill>
                  <a:srgbClr val="00B050"/>
                </a:solidFill>
                <a:latin typeface="Georgia" pitchFamily="18" charset="0"/>
              </a:rPr>
              <a:t>«Эффективные приемы  работы с текстом на уроках русского языка и литературы»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Цель проекта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: выявление и апробирование наиболее эффективных  приемов работы с текстом и включение их в практику урока.</a:t>
            </a:r>
          </a:p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 Задачи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теоретически определить наиболее эффективные приемы, методы работы с текстом</a:t>
            </a: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-определить наиболее эффективные приемы, методы работы с текстом в практической деятельности </a:t>
            </a: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-провести диагностику эффективности приемов работы с текстом</a:t>
            </a: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активно использовать  эффективные приемы работы с текстом в практике урока</a:t>
            </a:r>
          </a:p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Представление опыта в рамках МО (мастер- класс)</a:t>
            </a:r>
          </a:p>
          <a:p>
            <a:pPr lvl="0"/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Создание методической копилки по  теме «Эффективные приемы  работы с текстом на уроках русского языка и литературы»</a:t>
            </a:r>
          </a:p>
          <a:p>
            <a:pPr lvl="0"/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Выступление на городских педагогических чтениях с представлением и обобщением опыта по теме «Эффективные приемы  работы с текстом на уроках русского языка и литературы»</a:t>
            </a:r>
          </a:p>
          <a:p>
            <a:endParaRPr lang="ru-RU" dirty="0"/>
          </a:p>
        </p:txBody>
      </p:sp>
      <p:pic>
        <p:nvPicPr>
          <p:cNvPr id="5122" name="Picture 2" descr="http://festival.1september.ru/articles/605853/f_clip_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1"/>
            <a:ext cx="4176464" cy="4536504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  <a:latin typeface="Georgia" pitchFamily="18" charset="0"/>
              </a:rPr>
              <a:t>Проект 5. </a:t>
            </a:r>
            <a:r>
              <a:rPr lang="ru-RU" sz="3200" b="1" u="sng" dirty="0" smtClean="0">
                <a:solidFill>
                  <a:srgbClr val="00B0F0"/>
                </a:solidFill>
                <a:latin typeface="Georgia" pitchFamily="18" charset="0"/>
              </a:rPr>
              <a:t>«Внедрение комплекса ГТО в школе»</a:t>
            </a:r>
            <a:endParaRPr lang="ru-RU" sz="3200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55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: создание условий для повышения качественных показателей при сдаче норм ГТО</a:t>
            </a:r>
          </a:p>
          <a:p>
            <a:pPr>
              <a:buNone/>
            </a:pPr>
            <a:r>
              <a:rPr lang="ru-RU" sz="55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Познакомить детей с </a:t>
            </a:r>
            <a:r>
              <a:rPr lang="ru-RU" sz="5500" smtClean="0">
                <a:latin typeface="Times New Roman" pitchFamily="18" charset="0"/>
                <a:cs typeface="Times New Roman" pitchFamily="18" charset="0"/>
              </a:rPr>
              <a:t>нормами ГТО, 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провести рекламную кампанию.  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Разработать план мероприятий по внедрению комплекса ГТО.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Отследить динамику  у учащихся 5 классов повышения физического качества – скоростно-силового (прыжок  в длину с места).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Систематизировать физические упражнения способствующие повышению скоростно-силового физического качества у учащихся.</a:t>
            </a:r>
          </a:p>
          <a:p>
            <a:pPr>
              <a:buNone/>
            </a:pPr>
            <a:r>
              <a:rPr lang="ru-RU" sz="5500" b="1" dirty="0" smtClean="0"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sz="5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Понизится уровень заболеваемости учащихся. (Провести мониторинг заболеваемости 5 классов  вместе с </a:t>
            </a:r>
            <a:r>
              <a:rPr lang="ru-RU" sz="5500" dirty="0" err="1" smtClean="0">
                <a:latin typeface="Times New Roman" pitchFamily="18" charset="0"/>
                <a:cs typeface="Times New Roman" pitchFamily="18" charset="0"/>
              </a:rPr>
              <a:t>мед.работниками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 и отследить динамику в %  по сравнению с прошлым годом).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Улучшение  показания скоростно-силовых качеств у учащихся 5 классов. (провести мониторинг осенних и весенних показаний скоростно-силовых качеств).</a:t>
            </a:r>
          </a:p>
          <a:p>
            <a:endParaRPr lang="ru-RU" dirty="0"/>
          </a:p>
        </p:txBody>
      </p:sp>
      <p:pic>
        <p:nvPicPr>
          <p:cNvPr id="4100" name="Picture 4" descr="http://dcrr.baranovichi.edu.by/ru/sm_full.aspx?guid=61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50719"/>
            <a:ext cx="4176464" cy="5164327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Georgia" pitchFamily="18" charset="0"/>
              </a:rPr>
              <a:t>Проект 6</a:t>
            </a:r>
            <a:r>
              <a:rPr lang="ru-RU" sz="2700" b="1" u="sng" dirty="0" smtClean="0">
                <a:solidFill>
                  <a:srgbClr val="002060"/>
                </a:solidFill>
                <a:latin typeface="Georgia" pitchFamily="18" charset="0"/>
              </a:rPr>
              <a:t>. </a:t>
            </a:r>
            <a:r>
              <a:rPr lang="ru-RU" sz="2400" b="1" u="sng" dirty="0" smtClean="0">
                <a:solidFill>
                  <a:schemeClr val="tx2"/>
                </a:solidFill>
                <a:latin typeface="Georgia" pitchFamily="18" charset="0"/>
              </a:rPr>
              <a:t>Формирование познавательных и коммуникативных УУД через применение коммуникативной игровой технологии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200" b="1" dirty="0" smtClean="0">
                <a:latin typeface="Georgia" pitchFamily="18" charset="0"/>
              </a:rPr>
              <a:t>Цель: </a:t>
            </a:r>
            <a:r>
              <a:rPr lang="ru-RU" sz="2200" dirty="0" smtClean="0">
                <a:latin typeface="Georgia" pitchFamily="18" charset="0"/>
              </a:rPr>
              <a:t>раскрыть и обосновать возможности применения коммуникативных игр в процессе обучения иностранному языку, с целью формирования познавательных и коммуникативных УУД, а также достижения предметных результатов. </a:t>
            </a:r>
          </a:p>
          <a:p>
            <a:pPr>
              <a:buNone/>
            </a:pPr>
            <a:r>
              <a:rPr lang="ru-RU" sz="2200" b="1" dirty="0" smtClean="0">
                <a:latin typeface="Georgia" pitchFamily="18" charset="0"/>
              </a:rPr>
              <a:t>Задачи:</a:t>
            </a:r>
          </a:p>
          <a:p>
            <a:pPr lvl="0"/>
            <a:r>
              <a:rPr lang="ru-RU" sz="2200" dirty="0" smtClean="0">
                <a:latin typeface="Georgia" pitchFamily="18" charset="0"/>
              </a:rPr>
              <a:t>определить значимость применения игровых технологий в обучении иностранному языку;</a:t>
            </a:r>
          </a:p>
          <a:p>
            <a:pPr lvl="0"/>
            <a:r>
              <a:rPr lang="ru-RU" sz="2200" dirty="0" smtClean="0">
                <a:latin typeface="Georgia" pitchFamily="18" charset="0"/>
              </a:rPr>
              <a:t> обосновать влияние коммуникативных игр на обучение детей.</a:t>
            </a:r>
          </a:p>
          <a:p>
            <a:pPr lvl="0"/>
            <a:r>
              <a:rPr lang="ru-RU" sz="2200" dirty="0" smtClean="0">
                <a:latin typeface="Georgia" pitchFamily="18" charset="0"/>
              </a:rPr>
              <a:t>мониторинг уровня сформированности познавательных и коммуникативных УУД</a:t>
            </a:r>
          </a:p>
          <a:p>
            <a:pPr>
              <a:buNone/>
            </a:pPr>
            <a:r>
              <a:rPr lang="ru-RU" sz="2200" b="1" dirty="0" smtClean="0">
                <a:latin typeface="Georgia" pitchFamily="18" charset="0"/>
              </a:rPr>
              <a:t> Планируемые </a:t>
            </a:r>
            <a:r>
              <a:rPr lang="ru-RU" sz="2200" b="1" dirty="0" err="1" smtClean="0">
                <a:latin typeface="Georgia" pitchFamily="18" charset="0"/>
              </a:rPr>
              <a:t>результы</a:t>
            </a:r>
            <a:r>
              <a:rPr lang="ru-RU" sz="2200" dirty="0" smtClean="0">
                <a:latin typeface="Georgia" pitchFamily="18" charset="0"/>
              </a:rPr>
              <a:t>:</a:t>
            </a:r>
          </a:p>
          <a:p>
            <a:pPr lvl="0"/>
            <a:r>
              <a:rPr lang="ru-RU" sz="2200" dirty="0" smtClean="0">
                <a:latin typeface="Georgia" pitchFamily="18" charset="0"/>
              </a:rPr>
              <a:t>Повышение уровня сформированности познавательных и коммуникативных УУД</a:t>
            </a:r>
          </a:p>
          <a:p>
            <a:pPr lvl="0"/>
            <a:r>
              <a:rPr lang="ru-RU" sz="2200" dirty="0" smtClean="0">
                <a:latin typeface="Georgia" pitchFamily="18" charset="0"/>
              </a:rPr>
              <a:t>Повышение мотивации к изучению английского языка</a:t>
            </a:r>
          </a:p>
          <a:p>
            <a:pPr lvl="0"/>
            <a:r>
              <a:rPr lang="ru-RU" sz="2200" dirty="0" smtClean="0">
                <a:latin typeface="Georgia" pitchFamily="18" charset="0"/>
              </a:rPr>
              <a:t>Повышение уровня владения английским языком</a:t>
            </a:r>
          </a:p>
          <a:p>
            <a:r>
              <a:rPr lang="ru-RU" sz="1600" dirty="0" smtClean="0">
                <a:latin typeface="Georgia" pitchFamily="18" charset="0"/>
              </a:rPr>
              <a:t> </a:t>
            </a:r>
          </a:p>
          <a:p>
            <a:endParaRPr lang="ru-RU" sz="1600" dirty="0" smtClean="0">
              <a:latin typeface="Georgia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http://ds215.centerstart.ru/sites/ds215.centerstart.ru/files/u4/407_2_0.jpg"/>
          <p:cNvPicPr>
            <a:picLocks noChangeAspect="1" noChangeArrowheads="1"/>
          </p:cNvPicPr>
          <p:nvPr/>
        </p:nvPicPr>
        <p:blipFill>
          <a:blip r:embed="rId2" cstate="print"/>
          <a:srcRect l="51065" t="-1613" b="-4839"/>
          <a:stretch>
            <a:fillRect/>
          </a:stretch>
        </p:blipFill>
        <p:spPr bwMode="auto">
          <a:xfrm>
            <a:off x="251520" y="1556792"/>
            <a:ext cx="4264898" cy="4752528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Georgia" pitchFamily="18" charset="0"/>
              </a:rPr>
              <a:t/>
            </a:r>
            <a:br>
              <a:rPr lang="ru-RU" sz="3600" b="1" dirty="0" smtClean="0">
                <a:latin typeface="Georgia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Georgia" pitchFamily="18" charset="0"/>
              </a:rPr>
              <a:t>Проект 7.  </a:t>
            </a:r>
            <a:r>
              <a:rPr lang="ru-RU" sz="3600" b="1" u="sng" dirty="0" smtClean="0">
                <a:solidFill>
                  <a:srgbClr val="7030A0"/>
                </a:solidFill>
                <a:latin typeface="Georgia" pitchFamily="18" charset="0"/>
              </a:rPr>
              <a:t>«Методическая работа с молодыми специалистами»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000" b="1" dirty="0" smtClean="0">
                <a:latin typeface="Georgia" pitchFamily="18" charset="0"/>
              </a:rPr>
              <a:t>Цель: </a:t>
            </a:r>
            <a:r>
              <a:rPr lang="ru-RU" sz="2000" dirty="0" smtClean="0">
                <a:latin typeface="Georgia" pitchFamily="18" charset="0"/>
              </a:rPr>
              <a:t>Организация методической работы с молодыми специалистами</a:t>
            </a:r>
          </a:p>
          <a:p>
            <a:pPr>
              <a:buNone/>
            </a:pPr>
            <a:r>
              <a:rPr lang="ru-RU" sz="1600" b="1" dirty="0" smtClean="0">
                <a:latin typeface="Georgia" pitchFamily="18" charset="0"/>
              </a:rPr>
              <a:t>Задачи:</a:t>
            </a:r>
            <a:r>
              <a:rPr lang="ru-RU" sz="1600" dirty="0" smtClean="0">
                <a:latin typeface="Georgia" pitchFamily="18" charset="0"/>
              </a:rPr>
              <a:t> </a:t>
            </a:r>
          </a:p>
          <a:p>
            <a:r>
              <a:rPr lang="ru-RU" sz="1600" dirty="0" smtClean="0">
                <a:latin typeface="Georgia" pitchFamily="18" charset="0"/>
              </a:rPr>
              <a:t>1.Выявить педагогические затруднения молодых специалистов (помочь выявить).</a:t>
            </a:r>
          </a:p>
          <a:p>
            <a:r>
              <a:rPr lang="ru-RU" sz="1600" dirty="0" smtClean="0">
                <a:latin typeface="Georgia" pitchFamily="18" charset="0"/>
              </a:rPr>
              <a:t>2. Выстроить систему работы с молодыми специалистами.</a:t>
            </a:r>
          </a:p>
          <a:p>
            <a:r>
              <a:rPr lang="ru-RU" sz="1600" dirty="0" smtClean="0">
                <a:latin typeface="Georgia" pitchFamily="18" charset="0"/>
              </a:rPr>
              <a:t>3. Разработать систему требований к молодому специалисту.</a:t>
            </a:r>
          </a:p>
          <a:p>
            <a:r>
              <a:rPr lang="ru-RU" sz="1600" dirty="0" smtClean="0">
                <a:latin typeface="Georgia" pitchFamily="18" charset="0"/>
              </a:rPr>
              <a:t>4. Разработать инструкции в помощь молодому специалисту.</a:t>
            </a:r>
          </a:p>
          <a:p>
            <a:pPr>
              <a:buNone/>
            </a:pPr>
            <a:r>
              <a:rPr lang="ru-RU" sz="1600" b="1" dirty="0" smtClean="0">
                <a:latin typeface="Georgia" pitchFamily="18" charset="0"/>
              </a:rPr>
              <a:t>Ожидаемые результаты:</a:t>
            </a:r>
          </a:p>
          <a:p>
            <a:r>
              <a:rPr lang="ru-RU" sz="1600" dirty="0" smtClean="0">
                <a:latin typeface="Georgia" pitchFamily="18" charset="0"/>
              </a:rPr>
              <a:t>Определен перечень затруднений</a:t>
            </a:r>
          </a:p>
          <a:p>
            <a:r>
              <a:rPr lang="ru-RU" sz="1600" dirty="0" smtClean="0">
                <a:latin typeface="Georgia" pitchFamily="18" charset="0"/>
              </a:rPr>
              <a:t>Систематическое  решение проблем молодого специалиста</a:t>
            </a:r>
          </a:p>
          <a:p>
            <a:r>
              <a:rPr lang="ru-RU" sz="1600" dirty="0" smtClean="0">
                <a:latin typeface="Georgia" pitchFamily="18" charset="0"/>
              </a:rPr>
              <a:t>Разработаны инструкции и Положения по заполнению и ведению документации </a:t>
            </a:r>
          </a:p>
          <a:p>
            <a:r>
              <a:rPr lang="ru-RU" sz="1600" dirty="0" smtClean="0">
                <a:latin typeface="Georgia" pitchFamily="18" charset="0"/>
              </a:rPr>
              <a:t>Снятие напряженности при ведении урока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6" name="Управляющая кнопка: назад 5">
            <a:hlinkClick r:id="rId2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cskp.ru/images/MSU/DSC_0754.jpg"/>
          <p:cNvPicPr>
            <a:picLocks noChangeAspect="1" noChangeArrowheads="1"/>
          </p:cNvPicPr>
          <p:nvPr/>
        </p:nvPicPr>
        <p:blipFill>
          <a:blip r:embed="rId3" cstate="print"/>
          <a:srcRect l="10787" r="11695"/>
          <a:stretch>
            <a:fillRect/>
          </a:stretch>
        </p:blipFill>
        <p:spPr bwMode="auto">
          <a:xfrm>
            <a:off x="179512" y="1772816"/>
            <a:ext cx="4369616" cy="37707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Georgia" pitchFamily="18" charset="0"/>
              </a:rPr>
              <a:t>Проект 8. «</a:t>
            </a:r>
            <a:r>
              <a:rPr lang="ru-RU" sz="3200" b="1" u="sng" dirty="0" smtClean="0">
                <a:solidFill>
                  <a:srgbClr val="FF0000"/>
                </a:solidFill>
                <a:latin typeface="Georgia" pitchFamily="18" charset="0"/>
              </a:rPr>
              <a:t>Работа с текстом на уроках </a:t>
            </a:r>
            <a:r>
              <a:rPr lang="ru-RU" sz="3200" b="1" u="sng" dirty="0" err="1" smtClean="0">
                <a:solidFill>
                  <a:srgbClr val="FF0000"/>
                </a:solidFill>
                <a:latin typeface="Georgia" pitchFamily="18" charset="0"/>
              </a:rPr>
              <a:t>естественно-научного</a:t>
            </a:r>
            <a:r>
              <a:rPr lang="ru-RU" sz="3200" b="1" u="sng" dirty="0" smtClean="0">
                <a:solidFill>
                  <a:srgbClr val="FF0000"/>
                </a:solidFill>
                <a:latin typeface="Georgia" pitchFamily="18" charset="0"/>
              </a:rPr>
              <a:t> цикла»</a:t>
            </a:r>
            <a:endParaRPr lang="ru-RU" sz="3200" b="1" u="sng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>
                <a:latin typeface="Georgia" pitchFamily="18" charset="0"/>
              </a:rPr>
              <a:t>Цель:</a:t>
            </a:r>
            <a:r>
              <a:rPr lang="ru-RU" dirty="0" smtClean="0">
                <a:latin typeface="Georgia" pitchFamily="18" charset="0"/>
              </a:rPr>
              <a:t> повышение качества образования по предметам естественно - научного цикла через организацию продуктивной работы с текстом</a:t>
            </a:r>
          </a:p>
          <a:p>
            <a:pPr>
              <a:buNone/>
            </a:pPr>
            <a:r>
              <a:rPr lang="ru-RU" b="1" dirty="0" smtClean="0">
                <a:latin typeface="Georgia" pitchFamily="18" charset="0"/>
              </a:rPr>
              <a:t>Задачи</a:t>
            </a:r>
            <a:r>
              <a:rPr lang="ru-RU" dirty="0" smtClean="0">
                <a:latin typeface="Georgia" pitchFamily="18" charset="0"/>
              </a:rPr>
              <a:t>: </a:t>
            </a:r>
          </a:p>
          <a:p>
            <a:pPr lvl="0"/>
            <a:r>
              <a:rPr lang="ru-RU" dirty="0" smtClean="0">
                <a:latin typeface="Georgia" pitchFamily="18" charset="0"/>
              </a:rPr>
              <a:t>Знакомство с  технологией продуктивного чтения .</a:t>
            </a:r>
          </a:p>
          <a:p>
            <a:pPr lvl="0"/>
            <a:r>
              <a:rPr lang="ru-RU" dirty="0" smtClean="0">
                <a:latin typeface="Georgia" pitchFamily="18" charset="0"/>
              </a:rPr>
              <a:t>Включение  в практику уроков приемов и техник технологии продуктивного чтения.</a:t>
            </a:r>
          </a:p>
          <a:p>
            <a:pPr lvl="0"/>
            <a:r>
              <a:rPr lang="ru-RU" dirty="0" smtClean="0">
                <a:latin typeface="Georgia" pitchFamily="18" charset="0"/>
              </a:rPr>
              <a:t>Анализ результатов применения технологии продуктивного чтения на уроках естественно- научного  цикла.</a:t>
            </a:r>
          </a:p>
          <a:p>
            <a:pPr lvl="0"/>
            <a:r>
              <a:rPr lang="ru-RU" dirty="0" smtClean="0">
                <a:latin typeface="Georgia" pitchFamily="18" charset="0"/>
              </a:rPr>
              <a:t>Демонстрация   наиболее эффективных приемов и техник технологии продуктивного чтения.</a:t>
            </a:r>
          </a:p>
          <a:p>
            <a:pPr>
              <a:buNone/>
            </a:pPr>
            <a:r>
              <a:rPr lang="ru-RU" b="1" dirty="0" smtClean="0">
                <a:latin typeface="Georgia" pitchFamily="18" charset="0"/>
              </a:rPr>
              <a:t>Ожидаемые результаты:</a:t>
            </a:r>
          </a:p>
          <a:p>
            <a:r>
              <a:rPr lang="ru-RU" dirty="0" smtClean="0">
                <a:latin typeface="Georgia" pitchFamily="18" charset="0"/>
              </a:rPr>
              <a:t>Владение приемами продуктивного чтения</a:t>
            </a:r>
          </a:p>
          <a:p>
            <a:r>
              <a:rPr lang="ru-RU" dirty="0" smtClean="0">
                <a:latin typeface="Georgia" pitchFamily="18" charset="0"/>
              </a:rPr>
              <a:t>Повышения качества обучения</a:t>
            </a:r>
          </a:p>
          <a:p>
            <a:r>
              <a:rPr lang="ru-RU" dirty="0" smtClean="0">
                <a:latin typeface="Georgia" pitchFamily="18" charset="0"/>
              </a:rPr>
              <a:t>Распространение опыта</a:t>
            </a:r>
          </a:p>
          <a:p>
            <a:pPr>
              <a:buNone/>
            </a:pPr>
            <a:endParaRPr lang="ru-RU" b="1" dirty="0">
              <a:latin typeface="Georgia" pitchFamily="18" charset="0"/>
            </a:endParaRPr>
          </a:p>
        </p:txBody>
      </p:sp>
      <p:pic>
        <p:nvPicPr>
          <p:cNvPr id="1026" name="Picture 2" descr="http://cs622431.vk.me/v622431443/47932/jUFc3Owp9v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4473669" cy="4421336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388424" y="6165304"/>
            <a:ext cx="57606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1160</Words>
  <Application>Microsoft Office PowerPoint</Application>
  <PresentationFormat>Экран (4:3)</PresentationFormat>
  <Paragraphs>295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Внутришкольная система учительского роста</vt:lpstr>
      <vt:lpstr>Внутришкольная система учительского роста</vt:lpstr>
      <vt:lpstr>Слайд 3</vt:lpstr>
      <vt:lpstr>Слайд 4</vt:lpstr>
      <vt:lpstr>Слайд 5</vt:lpstr>
      <vt:lpstr>Слайд 6</vt:lpstr>
      <vt:lpstr>Слайд 7</vt:lpstr>
      <vt:lpstr>Слайд 8</vt:lpstr>
      <vt:lpstr>Проект 1.   «Способы введения новых понятий на уроках математики</vt:lpstr>
      <vt:lpstr> Проект 2.  «Способы формирования рефлексивных умений у учащихся среднего звена на уроках истории и обществознания» </vt:lpstr>
      <vt:lpstr>Проект 3. «Критериальное оценивание как педагогическая технология»</vt:lpstr>
      <vt:lpstr> Проект 4. «Эффективные приемы  работы с текстом на уроках русского языка и литературы» </vt:lpstr>
      <vt:lpstr>Проект 5. «Внедрение комплекса ГТО в школе»</vt:lpstr>
      <vt:lpstr>  Проект 6. Формирование познавательных и коммуникативных УУД через применение коммуникативной игровой технологии </vt:lpstr>
      <vt:lpstr> Проект 7.  «Методическая работа с молодыми специалистами» </vt:lpstr>
      <vt:lpstr>Проект 8. «Работа с текстом на уроках естественно-научного цикла»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Национальная система учительского роста </dc:title>
  <dc:creator>2</dc:creator>
  <cp:lastModifiedBy>2</cp:lastModifiedBy>
  <cp:revision>16</cp:revision>
  <dcterms:created xsi:type="dcterms:W3CDTF">2016-11-21T08:01:52Z</dcterms:created>
  <dcterms:modified xsi:type="dcterms:W3CDTF">2017-09-27T06:03:01Z</dcterms:modified>
</cp:coreProperties>
</file>